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0" r:id="rId6"/>
    <p:sldId id="264" r:id="rId7"/>
    <p:sldId id="265" r:id="rId8"/>
    <p:sldId id="261" r:id="rId9"/>
    <p:sldId id="266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425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5663-60B4-4A24-BCEF-F263C69034C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E7A5-D3B4-4A18-ABC7-3AA8AB3ACD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5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5663-60B4-4A24-BCEF-F263C69034C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E7A5-D3B4-4A18-ABC7-3AA8AB3ACD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544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5663-60B4-4A24-BCEF-F263C69034C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E7A5-D3B4-4A18-ABC7-3AA8AB3ACD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313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5663-60B4-4A24-BCEF-F263C69034C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E7A5-D3B4-4A18-ABC7-3AA8AB3ACD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318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5663-60B4-4A24-BCEF-F263C69034C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E7A5-D3B4-4A18-ABC7-3AA8AB3ACD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843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5663-60B4-4A24-BCEF-F263C69034C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E7A5-D3B4-4A18-ABC7-3AA8AB3ACD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844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5663-60B4-4A24-BCEF-F263C69034C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E7A5-D3B4-4A18-ABC7-3AA8AB3ACD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48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5663-60B4-4A24-BCEF-F263C69034C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E7A5-D3B4-4A18-ABC7-3AA8AB3ACD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001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5663-60B4-4A24-BCEF-F263C69034C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E7A5-D3B4-4A18-ABC7-3AA8AB3ACD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008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5663-60B4-4A24-BCEF-F263C69034C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E7A5-D3B4-4A18-ABC7-3AA8AB3ACD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54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5663-60B4-4A24-BCEF-F263C69034C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E7A5-D3B4-4A18-ABC7-3AA8AB3ACD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742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75663-60B4-4A24-BCEF-F263C69034C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CE7A5-D3B4-4A18-ABC7-3AA8AB3ACD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771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228928"/>
            <a:ext cx="6858000" cy="2526632"/>
          </a:xfrm>
        </p:spPr>
        <p:txBody>
          <a:bodyPr>
            <a:normAutofit fontScale="90000"/>
          </a:bodyPr>
          <a:lstStyle/>
          <a:p>
            <a:r>
              <a:rPr lang="ru-RU" sz="2100" b="1" dirty="0"/>
              <a:t>Курсовая работа  по дисциплине</a:t>
            </a:r>
            <a:br>
              <a:rPr lang="ru-RU" sz="2100" b="1" dirty="0"/>
            </a:br>
            <a:r>
              <a:rPr lang="ru-RU" sz="2100" b="1" dirty="0"/>
              <a:t> «Параллельное программирование в ресурсоёмких задачах физики»</a:t>
            </a:r>
            <a:br>
              <a:rPr lang="ru-RU" sz="2100" b="1" dirty="0"/>
            </a:br>
            <a:r>
              <a:rPr lang="ru-RU" sz="2100" b="1" dirty="0"/>
              <a:t/>
            </a:r>
            <a:br>
              <a:rPr lang="ru-RU" sz="2100" b="1" dirty="0"/>
            </a:br>
            <a:r>
              <a:rPr lang="ru-RU" sz="2100" b="1" dirty="0"/>
              <a:t/>
            </a:r>
            <a:br>
              <a:rPr lang="ru-RU" sz="2100" b="1" dirty="0"/>
            </a:br>
            <a:r>
              <a:rPr lang="ru-RU" sz="2100" b="1" dirty="0"/>
              <a:t/>
            </a:r>
            <a:br>
              <a:rPr lang="ru-RU" sz="2100" b="1" dirty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Образование гигантского кластера в случайных сетях.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62336" y="4388957"/>
            <a:ext cx="3284621" cy="1241822"/>
          </a:xfrm>
        </p:spPr>
        <p:txBody>
          <a:bodyPr>
            <a:noAutofit/>
          </a:bodyPr>
          <a:lstStyle/>
          <a:p>
            <a:pPr algn="r"/>
            <a:r>
              <a:rPr lang="ru-RU" sz="1400" b="1" dirty="0" smtClean="0"/>
              <a:t>Выполнил студент 214 группы</a:t>
            </a:r>
          </a:p>
          <a:p>
            <a:pPr algn="r"/>
            <a:r>
              <a:rPr lang="ru-RU" sz="1400" b="1" dirty="0" smtClean="0"/>
              <a:t>Котелевский Никита Юрьевич</a:t>
            </a:r>
          </a:p>
          <a:p>
            <a:pPr algn="r"/>
            <a:endParaRPr lang="ru-RU" sz="1400" b="1" dirty="0"/>
          </a:p>
          <a:p>
            <a:pPr algn="r"/>
            <a:r>
              <a:rPr lang="ru-RU" sz="1400" b="1" dirty="0" smtClean="0"/>
              <a:t>Научный руководитель</a:t>
            </a:r>
          </a:p>
          <a:p>
            <a:pPr algn="r"/>
            <a:r>
              <a:rPr lang="ru-RU" sz="1400" b="1" dirty="0" smtClean="0"/>
              <a:t>Тамм Михаил Владимирович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433373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5087" y="2865764"/>
            <a:ext cx="5626250" cy="99417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9029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работы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Изучение образования гигантского кластера в сетях </a:t>
            </a:r>
            <a:r>
              <a:rPr lang="ru-RU" sz="2000" dirty="0" err="1" smtClean="0"/>
              <a:t>Эрдёша-Реньи</a:t>
            </a:r>
            <a:r>
              <a:rPr lang="ru-RU" sz="2000" dirty="0"/>
              <a:t>.</a:t>
            </a:r>
          </a:p>
          <a:p>
            <a:r>
              <a:rPr lang="ru-RU" sz="2000" dirty="0"/>
              <a:t>Построение численной модели сети </a:t>
            </a:r>
            <a:r>
              <a:rPr lang="ru-RU" sz="2000" dirty="0" err="1" smtClean="0"/>
              <a:t>Эрдёша-Реньи</a:t>
            </a:r>
            <a:r>
              <a:rPr lang="ru-RU" sz="2000" dirty="0" smtClean="0"/>
              <a:t> </a:t>
            </a:r>
            <a:r>
              <a:rPr lang="ru-RU" sz="2000" dirty="0"/>
              <a:t>и сравнение аналитических выводов с результатами программы.</a:t>
            </a:r>
          </a:p>
        </p:txBody>
      </p:sp>
      <p:pic>
        <p:nvPicPr>
          <p:cNvPr id="1026" name="Picture 2" descr="http://cintao.ru/wp-content/uploads/moz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53" y="3655485"/>
            <a:ext cx="3243263" cy="2021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ages.freeimages.com/images/premium/previews/4557/45576458-complex-networ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769" y="3582549"/>
            <a:ext cx="2094618" cy="2094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243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Реализация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Основные моменты в последовательном алгоритме:</a:t>
            </a:r>
          </a:p>
          <a:p>
            <a:r>
              <a:rPr lang="ru-RU" sz="2000" dirty="0" smtClean="0"/>
              <a:t>Обход всех вершин в каждый момент времени</a:t>
            </a:r>
            <a:r>
              <a:rPr lang="en-US" sz="2000" dirty="0" smtClean="0"/>
              <a:t>,</a:t>
            </a:r>
            <a:r>
              <a:rPr lang="ru-RU" sz="2000" dirty="0" smtClean="0"/>
              <a:t> образование 					связей.</a:t>
            </a:r>
          </a:p>
          <a:p>
            <a:pPr lvl="7"/>
            <a:r>
              <a:rPr lang="ru-RU" sz="2000" dirty="0"/>
              <a:t>Определение принадлежности вершины к тому или иному кластеру.</a:t>
            </a:r>
            <a:endParaRPr lang="en-US" sz="2000" dirty="0"/>
          </a:p>
          <a:p>
            <a:pPr lvl="7"/>
            <a:endParaRPr lang="en-US" sz="2000" dirty="0"/>
          </a:p>
          <a:p>
            <a:pPr lvl="7"/>
            <a:r>
              <a:rPr lang="ru-RU" sz="2000" dirty="0"/>
              <a:t>Алгоритм </a:t>
            </a:r>
            <a:r>
              <a:rPr lang="ru-RU" sz="2000" dirty="0" err="1"/>
              <a:t>Флойда</a:t>
            </a:r>
            <a:endParaRPr lang="ru-RU" sz="2000" dirty="0"/>
          </a:p>
          <a:p>
            <a:pPr lvl="7"/>
            <a:r>
              <a:rPr lang="ru-RU" sz="2000" dirty="0"/>
              <a:t>Поиск максимального</a:t>
            </a:r>
            <a:br>
              <a:rPr lang="ru-RU" sz="2000" dirty="0"/>
            </a:br>
            <a:r>
              <a:rPr lang="ru-RU" sz="2000" dirty="0"/>
              <a:t>и второго по размерам</a:t>
            </a:r>
            <a:br>
              <a:rPr lang="ru-RU" sz="2000" dirty="0"/>
            </a:br>
            <a:r>
              <a:rPr lang="ru-RU" sz="2000" dirty="0"/>
              <a:t>кластеров</a:t>
            </a:r>
            <a:endParaRPr lang="en-US" sz="2000" dirty="0"/>
          </a:p>
          <a:p>
            <a:pPr lvl="7"/>
            <a:endParaRPr lang="en-US" sz="2000" dirty="0"/>
          </a:p>
          <a:p>
            <a:pPr lvl="7"/>
            <a:endParaRPr lang="ru-RU" sz="2000" dirty="0"/>
          </a:p>
        </p:txBody>
      </p:sp>
      <p:pic>
        <p:nvPicPr>
          <p:cNvPr id="2054" name="Picture 6" descr="https://i.gyazo.com/c917194aa88b6ddcc247e8bdcefe57c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70" y="2785680"/>
            <a:ext cx="2345951" cy="1634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i.gyazo.com/3be004023a65e1cb52b6eebcf353036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70" y="4605338"/>
            <a:ext cx="2552088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449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Схема параллельной</a:t>
            </a:r>
            <a:br>
              <a:rPr lang="ru-RU" sz="2000" dirty="0" smtClean="0"/>
            </a:br>
            <a:r>
              <a:rPr lang="ru-RU" sz="2000" dirty="0" smtClean="0"/>
              <a:t>программы: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470" y="1264023"/>
            <a:ext cx="5048880" cy="522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018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Полученные результаты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5" y="1985459"/>
            <a:ext cx="4850407" cy="3400761"/>
          </a:xfr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643" y="2205058"/>
            <a:ext cx="4418290" cy="30977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32482" y="5302848"/>
            <a:ext cx="21026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Средняя степень вершин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84186" y="5260837"/>
            <a:ext cx="28972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Распределение степеней вершин </a:t>
            </a:r>
            <a:br>
              <a:rPr lang="ru-RU" sz="1400" dirty="0" smtClean="0"/>
            </a:br>
            <a:r>
              <a:rPr lang="ru-RU" sz="1400" dirty="0" smtClean="0"/>
              <a:t>в фиксированный момент времени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777323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Полученные результаты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7" y="2306224"/>
            <a:ext cx="4648527" cy="325921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077" y="2265157"/>
            <a:ext cx="4765671" cy="334135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48" y="5473153"/>
            <a:ext cx="41310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Диаметр первого и второго по размерам кластеров</a:t>
            </a: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904615" y="5473152"/>
            <a:ext cx="4017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Размер первого и второго по размерам кластеров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207777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Полученные результаты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751" y="2437281"/>
            <a:ext cx="4125992" cy="30536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1997" y="5583220"/>
            <a:ext cx="30600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Число кластеров с течением времени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318311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Эффективность параллельных вычислений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79" y="2281510"/>
            <a:ext cx="4654641" cy="326350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759" y="2203389"/>
            <a:ext cx="4766065" cy="33416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63758" y="1887328"/>
            <a:ext cx="409381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50" dirty="0"/>
              <a:t>По закону Амдала доля параллельной части </a:t>
            </a:r>
            <a:r>
              <a:rPr lang="en-US" sz="1350" dirty="0"/>
              <a:t>P=99,5%</a:t>
            </a:r>
            <a:endParaRPr lang="ru-RU" sz="1350" dirty="0"/>
          </a:p>
        </p:txBody>
      </p:sp>
    </p:spTree>
    <p:extLst>
      <p:ext uri="{BB962C8B-B14F-4D97-AF65-F5344CB8AC3E}">
        <p14:creationId xmlns:p14="http://schemas.microsoft.com/office/powerpoint/2010/main" val="2157008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Эффективность параллельных вычислений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495" y="1747118"/>
            <a:ext cx="5932842" cy="41596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12906" y="5701624"/>
            <a:ext cx="53181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Время выполнения программы для последовательного алгоритма,</a:t>
            </a:r>
            <a:br>
              <a:rPr lang="ru-RU" sz="1400" dirty="0" smtClean="0"/>
            </a:br>
            <a:r>
              <a:rPr lang="ru-RU" sz="1400" dirty="0" smtClean="0"/>
              <a:t> </a:t>
            </a:r>
            <a:r>
              <a:rPr lang="en-US" sz="1400" dirty="0" smtClean="0"/>
              <a:t>MPI</a:t>
            </a:r>
            <a:r>
              <a:rPr lang="ru-RU" sz="1400" dirty="0" smtClean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на 2х процессах) и </a:t>
            </a:r>
            <a:r>
              <a:rPr lang="en-US" sz="1400" dirty="0" smtClean="0"/>
              <a:t>MPI</a:t>
            </a:r>
            <a:r>
              <a:rPr lang="ru-RU" sz="1400" dirty="0" smtClean="0"/>
              <a:t> </a:t>
            </a:r>
            <a:r>
              <a:rPr lang="en-US" sz="1400" dirty="0" smtClean="0"/>
              <a:t>+</a:t>
            </a:r>
            <a:r>
              <a:rPr lang="ru-RU" sz="1400" dirty="0" smtClean="0"/>
              <a:t> </a:t>
            </a:r>
            <a:r>
              <a:rPr lang="en-US" sz="1400" dirty="0" err="1" smtClean="0"/>
              <a:t>OpenMP</a:t>
            </a:r>
            <a:r>
              <a:rPr lang="ru-RU" sz="1400" dirty="0" smtClean="0"/>
              <a:t> (2</a:t>
            </a:r>
            <a:r>
              <a:rPr lang="ru-RU" sz="1400" dirty="0"/>
              <a:t> </a:t>
            </a:r>
            <a:r>
              <a:rPr lang="ru-RU" sz="1400" dirty="0" smtClean="0"/>
              <a:t>процесса + 4 нити)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K = </a:t>
            </a:r>
            <a:r>
              <a:rPr lang="en-US" sz="1400" dirty="0" smtClean="0"/>
              <a:t>2,62 (MPI + </a:t>
            </a:r>
            <a:r>
              <a:rPr lang="en-US" sz="1400" dirty="0" err="1" smtClean="0"/>
              <a:t>OpenMP</a:t>
            </a:r>
            <a:r>
              <a:rPr lang="en-US" sz="1400" dirty="0" smtClean="0"/>
              <a:t>)</a:t>
            </a:r>
            <a:br>
              <a:rPr lang="en-US" sz="1400" dirty="0" smtClean="0"/>
            </a:br>
            <a:r>
              <a:rPr lang="en-US" sz="1400" dirty="0" smtClean="0"/>
              <a:t>K = 1,98 (MPI)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274431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2724</TotalTime>
  <Words>114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Курсовая работа  по дисциплине  «Параллельное программирование в ресурсоёмких задачах физики»     Образование гигантского кластера в случайных сетях.</vt:lpstr>
      <vt:lpstr>Цели работы</vt:lpstr>
      <vt:lpstr>Реализация</vt:lpstr>
      <vt:lpstr>Реализация</vt:lpstr>
      <vt:lpstr>Полученные результаты</vt:lpstr>
      <vt:lpstr>Полученные результаты</vt:lpstr>
      <vt:lpstr>Полученные результаты</vt:lpstr>
      <vt:lpstr>Эффективность параллельных вычислений</vt:lpstr>
      <vt:lpstr>Эффективность параллельных вычислений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Моделирование динамики заряженных частиц в магнитном поле методом Рунге-Кутты</dc:title>
  <dc:creator>Windows User</dc:creator>
  <cp:lastModifiedBy>Nikita Kotelevskii</cp:lastModifiedBy>
  <cp:revision>27</cp:revision>
  <dcterms:created xsi:type="dcterms:W3CDTF">2016-04-25T08:35:41Z</dcterms:created>
  <dcterms:modified xsi:type="dcterms:W3CDTF">2016-05-12T09:10:39Z</dcterms:modified>
</cp:coreProperties>
</file>